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323" r:id="rId4"/>
    <p:sldId id="258" r:id="rId5"/>
    <p:sldId id="259" r:id="rId6"/>
    <p:sldId id="260" r:id="rId7"/>
    <p:sldId id="261" r:id="rId8"/>
    <p:sldId id="262" r:id="rId9"/>
    <p:sldId id="263" r:id="rId10"/>
    <p:sldId id="324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20" r:id="rId66"/>
    <p:sldId id="321" r:id="rId67"/>
    <p:sldId id="322" r:id="rId6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617E-BD4C-4BF7-8D4E-CACBB30D8892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73E8-BB30-4BC8-BF94-A16F76DAB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617E-BD4C-4BF7-8D4E-CACBB30D8892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73E8-BB30-4BC8-BF94-A16F76DAB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617E-BD4C-4BF7-8D4E-CACBB30D8892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73E8-BB30-4BC8-BF94-A16F76DAB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617E-BD4C-4BF7-8D4E-CACBB30D8892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73E8-BB30-4BC8-BF94-A16F76DAB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617E-BD4C-4BF7-8D4E-CACBB30D8892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73E8-BB30-4BC8-BF94-A16F76DAB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617E-BD4C-4BF7-8D4E-CACBB30D8892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73E8-BB30-4BC8-BF94-A16F76DAB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617E-BD4C-4BF7-8D4E-CACBB30D8892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73E8-BB30-4BC8-BF94-A16F76DAB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617E-BD4C-4BF7-8D4E-CACBB30D8892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3C73E8-BB30-4BC8-BF94-A16F76DAB2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617E-BD4C-4BF7-8D4E-CACBB30D8892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73E8-BB30-4BC8-BF94-A16F76DAB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617E-BD4C-4BF7-8D4E-CACBB30D8892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53C73E8-BB30-4BC8-BF94-A16F76DAB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EF2617E-BD4C-4BF7-8D4E-CACBB30D8892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73E8-BB30-4BC8-BF94-A16F76DAB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F2617E-BD4C-4BF7-8D4E-CACBB30D8892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53C73E8-BB30-4BC8-BF94-A16F76DAB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Europe Expands Overseas</a:t>
            </a:r>
          </a:p>
          <a:p>
            <a:r>
              <a:rPr lang="en-US" dirty="0" smtClean="0"/>
              <a:t>“Imperialism”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perialist Eagle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24079" y="1066800"/>
            <a:ext cx="7043643" cy="4953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kind of expansion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U.S. expanded in number of people with suffrage</a:t>
            </a:r>
          </a:p>
          <a:p>
            <a:r>
              <a:rPr lang="en-US" dirty="0" smtClean="0"/>
              <a:t>Universal manhood suffrage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Universal Manhood Suffr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1000" y="3048000"/>
            <a:ext cx="4445000" cy="331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Sectional 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North: urban, industrial, favored high tariffs, little slavery, desire to develop the west to open more markets</a:t>
            </a:r>
          </a:p>
          <a:p>
            <a:r>
              <a:rPr lang="en-US" dirty="0" smtClean="0"/>
              <a:t>South: rural, agrarian, opposed to high tariffs, slavery, desire for west to allow slavery to balance representation in Congress</a:t>
            </a:r>
          </a:p>
          <a:p>
            <a:r>
              <a:rPr lang="en-US" dirty="0" smtClean="0"/>
              <a:t>Period of compromise (1820-1850)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Expansion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Causes of rapid industrial expansion (North)</a:t>
            </a:r>
          </a:p>
          <a:p>
            <a:pPr lvl="1"/>
            <a:r>
              <a:rPr lang="en-US" dirty="0" smtClean="0"/>
              <a:t>Hardworking American spirit</a:t>
            </a:r>
          </a:p>
          <a:p>
            <a:pPr lvl="1"/>
            <a:r>
              <a:rPr lang="en-US" dirty="0" smtClean="0"/>
              <a:t>Abundance of raw materials</a:t>
            </a:r>
          </a:p>
          <a:p>
            <a:pPr lvl="1"/>
            <a:r>
              <a:rPr lang="en-US" dirty="0" smtClean="0"/>
              <a:t>New inventions</a:t>
            </a:r>
          </a:p>
          <a:p>
            <a:pPr lvl="1"/>
            <a:r>
              <a:rPr lang="en-US" dirty="0" smtClean="0"/>
              <a:t>Expansion of railroads</a:t>
            </a:r>
          </a:p>
          <a:p>
            <a:pPr lvl="1"/>
            <a:r>
              <a:rPr lang="en-US" dirty="0" smtClean="0"/>
              <a:t>Large labor force (immigrants)</a:t>
            </a:r>
          </a:p>
          <a:p>
            <a:pPr lvl="1"/>
            <a:endParaRPr lang="en-US" dirty="0"/>
          </a:p>
        </p:txBody>
      </p:sp>
      <p:pic>
        <p:nvPicPr>
          <p:cNvPr id="5" name="Content Placeholder 4" descr="railroa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25466" y="1292896"/>
            <a:ext cx="3223134" cy="47269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Isolation in Foreign Affairs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Monroe Doctrine: Once the Latin American nations had become independent from their “mother countries,” the European powers were not to be allowed to “</a:t>
            </a:r>
            <a:r>
              <a:rPr lang="en-US" dirty="0" err="1" smtClean="0"/>
              <a:t>recolonize</a:t>
            </a:r>
            <a:r>
              <a:rPr lang="en-US" dirty="0" smtClean="0"/>
              <a:t>” in the western hemisphere.</a:t>
            </a:r>
            <a:endParaRPr lang="en-US" dirty="0"/>
          </a:p>
        </p:txBody>
      </p:sp>
      <p:pic>
        <p:nvPicPr>
          <p:cNvPr id="5" name="Content Placeholder 4" descr="Monroe Doctrin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96150" y="1295400"/>
            <a:ext cx="4314464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Isolation to Imperialism (U.S.)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Trade agreements</a:t>
            </a:r>
          </a:p>
          <a:p>
            <a:r>
              <a:rPr lang="en-US" dirty="0" smtClean="0"/>
              <a:t>Spanish-American War</a:t>
            </a:r>
          </a:p>
          <a:p>
            <a:pPr lvl="1"/>
            <a:r>
              <a:rPr lang="en-US" dirty="0" smtClean="0"/>
              <a:t>Cuban independence</a:t>
            </a:r>
          </a:p>
          <a:p>
            <a:pPr lvl="1"/>
            <a:r>
              <a:rPr lang="en-US" dirty="0" smtClean="0"/>
              <a:t>Puerto Rico – a U.S. possession</a:t>
            </a:r>
          </a:p>
          <a:p>
            <a:pPr lvl="1"/>
            <a:r>
              <a:rPr lang="en-US" dirty="0" smtClean="0"/>
              <a:t>The Philippines – a U.S. possession until 1948.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5" name="Content Placeholder 4" descr="Spanish American Wa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43400" y="3352800"/>
            <a:ext cx="4486964" cy="3305397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Isolation to Imperialism (U.S.)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Intervention in Dominican Republic</a:t>
            </a:r>
          </a:p>
          <a:p>
            <a:r>
              <a:rPr lang="en-US" dirty="0" smtClean="0"/>
              <a:t>Intervention in Haiti</a:t>
            </a:r>
          </a:p>
          <a:p>
            <a:r>
              <a:rPr lang="en-US" dirty="0" smtClean="0"/>
              <a:t>Intervention in Columbia/Panama</a:t>
            </a:r>
          </a:p>
          <a:p>
            <a:r>
              <a:rPr lang="en-US" dirty="0" smtClean="0"/>
              <a:t>Roosevelt Corollary: U.S. claims the right to intervene in Latin American countries to “help” them get their affairs in order.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British Colonies granted 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Late 19</a:t>
            </a:r>
            <a:r>
              <a:rPr lang="en-US" baseline="30000" dirty="0" smtClean="0"/>
              <a:t>th</a:t>
            </a:r>
            <a:r>
              <a:rPr lang="en-US" dirty="0" smtClean="0"/>
              <a:t> Century: “The sun never sets on the British Empire.”</a:t>
            </a:r>
            <a:endParaRPr lang="en-US" dirty="0"/>
          </a:p>
        </p:txBody>
      </p:sp>
      <p:pic>
        <p:nvPicPr>
          <p:cNvPr id="5" name="Content Placeholder 4" descr="19th century British empire 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105212" y="2590800"/>
            <a:ext cx="5750358" cy="2819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British Colonies granted 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Canada</a:t>
            </a:r>
          </a:p>
          <a:p>
            <a:pPr lvl="1"/>
            <a:r>
              <a:rPr lang="en-US" dirty="0" smtClean="0"/>
              <a:t>Seven Years’ War – British took French territory</a:t>
            </a:r>
          </a:p>
          <a:p>
            <a:pPr lvl="1"/>
            <a:r>
              <a:rPr lang="en-US" dirty="0" smtClean="0"/>
              <a:t>Quebec Act 1774 – British granted French Canadians the right to keep their language, law, customs, and Roman Catholic religion.</a:t>
            </a:r>
          </a:p>
          <a:p>
            <a:pPr lvl="1"/>
            <a:r>
              <a:rPr lang="en-US" dirty="0" smtClean="0"/>
              <a:t>British North America Act 1867 – created a Canadian federation of Quebec, Ontario, Nova Scotia, and New Brunswick.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British Colonies granted 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Australia</a:t>
            </a:r>
          </a:p>
          <a:p>
            <a:pPr lvl="1"/>
            <a:r>
              <a:rPr lang="en-US" dirty="0" smtClean="0"/>
              <a:t>Captain James Cook</a:t>
            </a:r>
          </a:p>
          <a:p>
            <a:pPr lvl="1"/>
            <a:r>
              <a:rPr lang="en-US" dirty="0" smtClean="0"/>
              <a:t>Penal colony</a:t>
            </a:r>
          </a:p>
          <a:p>
            <a:pPr lvl="1"/>
            <a:r>
              <a:rPr lang="en-US" dirty="0" smtClean="0"/>
              <a:t>Cheap land, gold, wool industry</a:t>
            </a:r>
          </a:p>
          <a:p>
            <a:pPr lvl="1"/>
            <a:r>
              <a:rPr lang="en-US" dirty="0" smtClean="0"/>
              <a:t>1901 Commonwealth of Australia formed</a:t>
            </a:r>
            <a:endParaRPr lang="en-US" dirty="0"/>
          </a:p>
        </p:txBody>
      </p:sp>
      <p:pic>
        <p:nvPicPr>
          <p:cNvPr id="5" name="Content Placeholder 4" descr="australia-aborigine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67200" y="1905000"/>
            <a:ext cx="4558386" cy="32701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imperialism?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extension of power by one country over another country.</a:t>
            </a:r>
            <a:endParaRPr lang="en-US" dirty="0"/>
          </a:p>
        </p:txBody>
      </p:sp>
      <p:pic>
        <p:nvPicPr>
          <p:cNvPr id="4" name="Picture 3" descr="English Imperialism Devil Fis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2362200"/>
            <a:ext cx="3319272" cy="34391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British Colonies granted 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New Zealand</a:t>
            </a:r>
          </a:p>
          <a:p>
            <a:pPr lvl="1"/>
            <a:r>
              <a:rPr lang="en-US" dirty="0" smtClean="0"/>
              <a:t>Escaped convicts from penal colonies in Australia</a:t>
            </a:r>
          </a:p>
          <a:p>
            <a:pPr lvl="1"/>
            <a:r>
              <a:rPr lang="en-US" dirty="0" smtClean="0"/>
              <a:t>Deserters from naval and merchant vessels</a:t>
            </a:r>
          </a:p>
          <a:p>
            <a:pPr lvl="1"/>
            <a:r>
              <a:rPr lang="en-US" dirty="0" smtClean="0"/>
              <a:t>Maoris – Native New Zealanders</a:t>
            </a:r>
          </a:p>
          <a:p>
            <a:pPr lvl="1"/>
            <a:r>
              <a:rPr lang="en-US" dirty="0" smtClean="0"/>
              <a:t>1907 New Zealand was allowed to govern itself.</a:t>
            </a:r>
            <a:endParaRPr lang="en-US" dirty="0"/>
          </a:p>
        </p:txBody>
      </p:sp>
      <p:pic>
        <p:nvPicPr>
          <p:cNvPr id="5" name="Content Placeholder 4" descr="New Zealand Map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1999" y="1143000"/>
            <a:ext cx="4011023" cy="43870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British Colonies granted 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South Africa</a:t>
            </a:r>
          </a:p>
          <a:p>
            <a:pPr lvl="1"/>
            <a:r>
              <a:rPr lang="en-US" dirty="0" smtClean="0"/>
              <a:t>Dutch colonists “Boers”</a:t>
            </a:r>
          </a:p>
          <a:p>
            <a:pPr lvl="1"/>
            <a:r>
              <a:rPr lang="en-US" dirty="0" smtClean="0"/>
              <a:t>South Africa taken by Britain during the Napoleonic Wars</a:t>
            </a:r>
          </a:p>
          <a:p>
            <a:pPr lvl="1"/>
            <a:r>
              <a:rPr lang="en-US" dirty="0" smtClean="0"/>
              <a:t>Boers flee and form Transvaal &amp; Orange Free State</a:t>
            </a:r>
          </a:p>
          <a:p>
            <a:pPr lvl="1"/>
            <a:r>
              <a:rPr lang="en-US" dirty="0" smtClean="0"/>
              <a:t>Diamonds</a:t>
            </a:r>
          </a:p>
          <a:p>
            <a:pPr lvl="1"/>
            <a:r>
              <a:rPr lang="en-US" dirty="0" smtClean="0"/>
              <a:t>Boer War (1899-1902): Boers v. British</a:t>
            </a:r>
          </a:p>
          <a:p>
            <a:pPr lvl="1"/>
            <a:r>
              <a:rPr lang="en-US" dirty="0" smtClean="0"/>
              <a:t>Unite in 1910 as part of British empire</a:t>
            </a:r>
            <a:endParaRPr lang="en-US" dirty="0"/>
          </a:p>
        </p:txBody>
      </p:sp>
      <p:pic>
        <p:nvPicPr>
          <p:cNvPr id="5" name="Content Placeholder 4" descr="south_africa_map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67200" y="2306669"/>
            <a:ext cx="3657600" cy="31130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Latin American 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Latin America</a:t>
            </a:r>
          </a:p>
          <a:p>
            <a:pPr lvl="1"/>
            <a:r>
              <a:rPr lang="en-US" dirty="0" smtClean="0"/>
              <a:t>8 million square miles</a:t>
            </a:r>
          </a:p>
          <a:p>
            <a:pPr lvl="1"/>
            <a:r>
              <a:rPr lang="en-US" dirty="0" smtClean="0"/>
              <a:t>Larger than U.S. &amp; Canada combined</a:t>
            </a:r>
          </a:p>
          <a:p>
            <a:pPr lvl="1"/>
            <a:r>
              <a:rPr lang="en-US" dirty="0" smtClean="0"/>
              <a:t>Homes of major Amerindian civilizations</a:t>
            </a:r>
          </a:p>
          <a:p>
            <a:pPr lvl="1"/>
            <a:r>
              <a:rPr lang="en-US" dirty="0" smtClean="0"/>
              <a:t>Spanish &amp; Portuguese dominated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5" name="Content Placeholder 4" descr="Latin-America-Political-Map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67200" y="1696152"/>
            <a:ext cx="3657600" cy="43340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Latin American 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is it called “Latin” America?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Latin American 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Tightly controlled by rulers appointed by the kings of Spain &amp; Portugal</a:t>
            </a:r>
          </a:p>
          <a:p>
            <a:r>
              <a:rPr lang="en-US" i="1" dirty="0" err="1" smtClean="0"/>
              <a:t>Peninsulares</a:t>
            </a:r>
            <a:r>
              <a:rPr lang="en-US" dirty="0" smtClean="0"/>
              <a:t> – Spaniards born and raised in Spain (arrogant rulers)</a:t>
            </a:r>
          </a:p>
          <a:p>
            <a:r>
              <a:rPr lang="en-US" i="1" dirty="0" err="1" smtClean="0"/>
              <a:t>Criollos</a:t>
            </a:r>
            <a:r>
              <a:rPr lang="en-US" dirty="0" smtClean="0"/>
              <a:t> – Spaniards born in the New World (resentment)</a:t>
            </a:r>
          </a:p>
          <a:p>
            <a:r>
              <a:rPr lang="en-US" i="1" dirty="0" err="1" smtClean="0"/>
              <a:t>Mestizos</a:t>
            </a:r>
            <a:r>
              <a:rPr lang="en-US" dirty="0" smtClean="0"/>
              <a:t> – Those of mixed Spanish/Indian blood (abused)</a:t>
            </a:r>
          </a:p>
          <a:p>
            <a:r>
              <a:rPr lang="en-US" dirty="0" smtClean="0"/>
              <a:t>Blacks – Of African ancestry (abused)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Latin American 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Triggers for revolt</a:t>
            </a:r>
          </a:p>
          <a:p>
            <a:pPr lvl="1"/>
            <a:r>
              <a:rPr lang="en-US" dirty="0" smtClean="0"/>
              <a:t>Discontent with Spain &amp; Portugal (political/economic)</a:t>
            </a:r>
          </a:p>
          <a:p>
            <a:pPr lvl="1"/>
            <a:r>
              <a:rPr lang="en-US" dirty="0" smtClean="0"/>
              <a:t>Influence of Locke, Voltaire, Rousseau</a:t>
            </a:r>
          </a:p>
          <a:p>
            <a:pPr lvl="1"/>
            <a:r>
              <a:rPr lang="en-US" dirty="0" smtClean="0"/>
              <a:t>Example of North American independence</a:t>
            </a:r>
          </a:p>
          <a:p>
            <a:pPr lvl="1"/>
            <a:r>
              <a:rPr lang="en-US" dirty="0" smtClean="0"/>
              <a:t>Napoleonic Wars in Europe</a:t>
            </a:r>
            <a:endParaRPr lang="en-US" dirty="0"/>
          </a:p>
        </p:txBody>
      </p:sp>
      <p:pic>
        <p:nvPicPr>
          <p:cNvPr id="5" name="Content Placeholder 4" descr="Mexican soldier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74556" y="1600200"/>
            <a:ext cx="344288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Latin American 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Simon Bolivar – “The Liberator” led the freedom movement in Colombia, Venezuela, Panama, Ecuador</a:t>
            </a:r>
          </a:p>
          <a:p>
            <a:r>
              <a:rPr lang="en-US" dirty="0" smtClean="0"/>
              <a:t>Jose de San Martin – helped liberate Chile and Peru with help of Argentina</a:t>
            </a:r>
          </a:p>
          <a:p>
            <a:r>
              <a:rPr lang="en-US" dirty="0" smtClean="0"/>
              <a:t>Dom Pedro - Brazil</a:t>
            </a:r>
            <a:endParaRPr lang="en-US" dirty="0"/>
          </a:p>
        </p:txBody>
      </p:sp>
      <p:pic>
        <p:nvPicPr>
          <p:cNvPr id="5" name="Content Placeholder 4" descr="Simon Boliva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76750" y="1905000"/>
            <a:ext cx="3899324" cy="33488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Pattern of independence in Latin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Gain independence</a:t>
            </a:r>
          </a:p>
          <a:p>
            <a:r>
              <a:rPr lang="en-US" dirty="0" smtClean="0"/>
              <a:t>Leaders fight among themselves</a:t>
            </a:r>
          </a:p>
          <a:p>
            <a:r>
              <a:rPr lang="en-US" dirty="0" smtClean="0"/>
              <a:t>Military leaders (</a:t>
            </a:r>
            <a:r>
              <a:rPr lang="en-US" i="1" dirty="0" smtClean="0"/>
              <a:t>caudillos</a:t>
            </a:r>
            <a:r>
              <a:rPr lang="en-US" dirty="0" smtClean="0"/>
              <a:t>) take power</a:t>
            </a:r>
          </a:p>
          <a:p>
            <a:r>
              <a:rPr lang="en-US" dirty="0" smtClean="0"/>
              <a:t>Dictatorship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Obstacles to self-government in Latin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Political Instability – little experience with self-rule</a:t>
            </a:r>
          </a:p>
          <a:p>
            <a:r>
              <a:rPr lang="en-US" dirty="0" smtClean="0"/>
              <a:t>Monopoly of land and wealth by a few – no strong middle class</a:t>
            </a:r>
          </a:p>
          <a:p>
            <a:r>
              <a:rPr lang="en-US" dirty="0" smtClean="0"/>
              <a:t>Power influence of Roman Catholic Church – land and education, politics</a:t>
            </a:r>
          </a:p>
          <a:p>
            <a:r>
              <a:rPr lang="en-US" dirty="0" smtClean="0"/>
              <a:t>Racial disunity – whites, blacks, Indians, mixed ancestry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Obstacles to self-government in Latin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Squabbling among countries – border wars</a:t>
            </a:r>
          </a:p>
          <a:p>
            <a:r>
              <a:rPr lang="en-US" dirty="0" smtClean="0"/>
              <a:t>Economic weakness – agricultural economies, little industry</a:t>
            </a:r>
          </a:p>
          <a:p>
            <a:r>
              <a:rPr lang="en-US" dirty="0" smtClean="0"/>
              <a:t>European &amp; U.S. interference in Latin American affairs – Mexico, Dominican Republic, Cuba, Colombia, etc.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English Imperialism Devil Fis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685800"/>
            <a:ext cx="5124010" cy="5309098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Extension of European Power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600" dirty="0" smtClean="0"/>
              <a:t>Question:  In the 16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and 17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centuries, why did countries seek to gain colonies?</a:t>
            </a:r>
          </a:p>
          <a:p>
            <a:r>
              <a:rPr lang="en-US" sz="3600" dirty="0" smtClean="0"/>
              <a:t>Answer: Mercantilist nations wanted colonies from which to gain natural resources and new markets so they could produce more products and sell them for gold.</a:t>
            </a:r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imperialism?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extension of power by one country over another country.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467600" cy="4983163"/>
          </a:xfrm>
        </p:spPr>
        <p:txBody>
          <a:bodyPr/>
          <a:lstStyle/>
          <a:p>
            <a:r>
              <a:rPr lang="en-US" dirty="0" smtClean="0"/>
              <a:t>Imperialism led to fierce rivalries which would eventually lead to World War I.</a:t>
            </a:r>
            <a:endParaRPr lang="en-US" dirty="0"/>
          </a:p>
        </p:txBody>
      </p:sp>
      <p:pic>
        <p:nvPicPr>
          <p:cNvPr id="4" name="Picture 3" descr="World War 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2362200"/>
            <a:ext cx="4381500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Reasons for Imperialism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b="1" dirty="0" smtClean="0"/>
              <a:t>Expansion of industrialism </a:t>
            </a:r>
            <a:r>
              <a:rPr lang="en-US" dirty="0" smtClean="0"/>
              <a:t>-</a:t>
            </a:r>
            <a:r>
              <a:rPr lang="en-US" i="1" dirty="0" smtClean="0"/>
              <a:t>demand for raw materials &amp; new markets</a:t>
            </a:r>
            <a:endParaRPr lang="en-US" dirty="0" smtClean="0"/>
          </a:p>
          <a:p>
            <a:r>
              <a:rPr lang="en-US" dirty="0" smtClean="0"/>
              <a:t>2. </a:t>
            </a:r>
            <a:r>
              <a:rPr lang="en-US" b="1" dirty="0" smtClean="0"/>
              <a:t>Intense nationalism </a:t>
            </a:r>
            <a:r>
              <a:rPr lang="en-US" dirty="0" smtClean="0"/>
              <a:t>(1870-1914)</a:t>
            </a:r>
          </a:p>
          <a:p>
            <a:r>
              <a:rPr lang="en-US" dirty="0" smtClean="0"/>
              <a:t>3. </a:t>
            </a:r>
            <a:r>
              <a:rPr lang="en-US" b="1" dirty="0" smtClean="0"/>
              <a:t>Humanitarianism</a:t>
            </a:r>
            <a:r>
              <a:rPr lang="en-US" dirty="0" smtClean="0"/>
              <a:t> – </a:t>
            </a:r>
            <a:r>
              <a:rPr lang="en-US" i="1" dirty="0" smtClean="0"/>
              <a:t>“share the fruit of western culture,” arrogant</a:t>
            </a:r>
          </a:p>
          <a:p>
            <a:r>
              <a:rPr lang="en-US" dirty="0" smtClean="0"/>
              <a:t>4. </a:t>
            </a:r>
            <a:r>
              <a:rPr lang="en-US" b="1" dirty="0" smtClean="0"/>
              <a:t>Spread of Christian missions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 in Asia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Seven Years’ War – India sided with France, British win.</a:t>
            </a:r>
          </a:p>
          <a:p>
            <a:r>
              <a:rPr lang="en-US" dirty="0" smtClean="0"/>
              <a:t>British East India Company rules &amp; dominates India.</a:t>
            </a:r>
          </a:p>
          <a:p>
            <a:r>
              <a:rPr lang="en-US" dirty="0" err="1" smtClean="0"/>
              <a:t>Sepoy</a:t>
            </a:r>
            <a:r>
              <a:rPr lang="en-US" dirty="0" smtClean="0"/>
              <a:t> Mutiny – Native Indian troops working for the British East India Company revolt 1857.</a:t>
            </a:r>
          </a:p>
          <a:p>
            <a:r>
              <a:rPr lang="en-US" dirty="0" smtClean="0"/>
              <a:t>British government takes control of Indian affairs.</a:t>
            </a:r>
            <a:endParaRPr lang="en-US" dirty="0"/>
          </a:p>
        </p:txBody>
      </p:sp>
      <p:pic>
        <p:nvPicPr>
          <p:cNvPr id="5" name="Content Placeholder 4" descr="British India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19600" y="1295400"/>
            <a:ext cx="3140724" cy="30297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British East India Company – not friendly toward missionaries</a:t>
            </a:r>
          </a:p>
          <a:p>
            <a:r>
              <a:rPr lang="en-US" dirty="0" smtClean="0"/>
              <a:t>William Carey – “Father of Modern Missions”</a:t>
            </a:r>
          </a:p>
          <a:p>
            <a:r>
              <a:rPr lang="en-US" dirty="0" smtClean="0"/>
              <a:t>The British East India Company didn’t want the Indians to get ideas about equality and liberty from the Christian teachings, so they tried to exclude them.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William Carey – Father of Modern Missions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Expect great things from God.</a:t>
            </a:r>
            <a:br>
              <a:rPr lang="en-US" sz="4000" b="1" dirty="0" smtClean="0"/>
            </a:br>
            <a:r>
              <a:rPr lang="en-US" sz="4000" b="1" dirty="0" smtClean="0"/>
              <a:t>Attempt great things for God.</a:t>
            </a:r>
            <a:endParaRPr lang="en-US" sz="4000" dirty="0"/>
          </a:p>
        </p:txBody>
      </p:sp>
      <p:pic>
        <p:nvPicPr>
          <p:cNvPr id="5" name="Content Placeholder 4" descr="William Carey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48249" y="1371600"/>
            <a:ext cx="3102429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Benefits of British Colonialism in India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Improved sanitation &amp; medical care</a:t>
            </a:r>
          </a:p>
          <a:p>
            <a:r>
              <a:rPr lang="en-US" dirty="0" smtClean="0"/>
              <a:t>Built roads &amp; railroads</a:t>
            </a:r>
          </a:p>
          <a:p>
            <a:r>
              <a:rPr lang="en-US" dirty="0" smtClean="0"/>
              <a:t>Built factories</a:t>
            </a:r>
          </a:p>
          <a:p>
            <a:r>
              <a:rPr lang="en-US" dirty="0" smtClean="0"/>
              <a:t>Brought western thought &amp; culture</a:t>
            </a:r>
          </a:p>
          <a:p>
            <a:r>
              <a:rPr lang="en-US" dirty="0" smtClean="0"/>
              <a:t>As a result, Indians began to desire self-government.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might a country want to exercise power over another?</a:t>
            </a:r>
            <a:endParaRPr lang="en-US" dirty="0"/>
          </a:p>
        </p:txBody>
      </p:sp>
      <p:pic>
        <p:nvPicPr>
          <p:cNvPr id="4" name="Content Placeholder 3" descr="Map imperialism England Indi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828800"/>
            <a:ext cx="5973699" cy="41538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Manchu Dynasty – closed China (except Canton) to foreigners</a:t>
            </a:r>
          </a:p>
          <a:p>
            <a:r>
              <a:rPr lang="en-US" dirty="0" smtClean="0"/>
              <a:t>Britain wanted to trade.</a:t>
            </a:r>
          </a:p>
          <a:p>
            <a:r>
              <a:rPr lang="en-US" dirty="0" smtClean="0"/>
              <a:t>Opium Wars – British sell opium to China in exchange for tea and silks; China resists.</a:t>
            </a:r>
          </a:p>
          <a:p>
            <a:r>
              <a:rPr lang="en-US" dirty="0" smtClean="0"/>
              <a:t>Treaty of Nanking 1842 – British take Hong Kong and open some Chinese ports to trade.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Extraterritoriality – Westerners who break Chinese law are tried in western courts, not Chinese.</a:t>
            </a:r>
          </a:p>
          <a:p>
            <a:r>
              <a:rPr lang="en-US" dirty="0" smtClean="0"/>
              <a:t>The proud and independent Chinese are NOT happy.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China Map 1900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67200" y="2129479"/>
            <a:ext cx="3657600" cy="34674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Sino-Japanese War 1894-1895 - Japan takes land from China.</a:t>
            </a:r>
          </a:p>
          <a:p>
            <a:r>
              <a:rPr lang="en-US" dirty="0" smtClean="0"/>
              <a:t>Boxer Rebellion – Chinese seek to rid themselves of western influences.</a:t>
            </a:r>
          </a:p>
          <a:p>
            <a:pPr lvl="1"/>
            <a:r>
              <a:rPr lang="en-US" dirty="0" smtClean="0"/>
              <a:t>Attack missionaries, diplomats, businessmen.</a:t>
            </a:r>
            <a:endParaRPr lang="en-US" dirty="0"/>
          </a:p>
        </p:txBody>
      </p:sp>
      <p:pic>
        <p:nvPicPr>
          <p:cNvPr id="5" name="Content Placeholder 4" descr="Boxer Rebellio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114800" y="1752600"/>
            <a:ext cx="3718484" cy="26912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Hudson Taylor</a:t>
            </a:r>
          </a:p>
          <a:p>
            <a:pPr lvl="1"/>
            <a:r>
              <a:rPr lang="en-US" dirty="0" smtClean="0"/>
              <a:t>China Inland Mission</a:t>
            </a:r>
          </a:p>
          <a:p>
            <a:pPr lvl="1"/>
            <a:r>
              <a:rPr lang="en-US" dirty="0" smtClean="0"/>
              <a:t>Adopt Chinese culture</a:t>
            </a:r>
          </a:p>
          <a:p>
            <a:pPr lvl="1"/>
            <a:r>
              <a:rPr lang="en-US" dirty="0" smtClean="0"/>
              <a:t>Speak Chinese</a:t>
            </a:r>
          </a:p>
          <a:p>
            <a:pPr lvl="1"/>
            <a:r>
              <a:rPr lang="en-US" dirty="0" smtClean="0"/>
              <a:t>Dress Chinese</a:t>
            </a:r>
          </a:p>
          <a:p>
            <a:pPr lvl="1"/>
            <a:r>
              <a:rPr lang="en-US" dirty="0" smtClean="0"/>
              <a:t>Reach Chinese with the gospel</a:t>
            </a:r>
          </a:p>
          <a:p>
            <a:pPr lvl="1"/>
            <a:endParaRPr lang="en-US" dirty="0"/>
          </a:p>
        </p:txBody>
      </p:sp>
      <p:pic>
        <p:nvPicPr>
          <p:cNvPr id="5" name="Content Placeholder 4" descr="Hudson Taylo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67250" y="1136914"/>
            <a:ext cx="3333750" cy="47709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 in Japan</a:t>
            </a:r>
            <a:endParaRPr lang="en-US" dirty="0"/>
          </a:p>
        </p:txBody>
      </p:sp>
      <p:pic>
        <p:nvPicPr>
          <p:cNvPr id="5" name="Content Placeholder 4" descr="Tokugawa Shogu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8794" y="1981200"/>
            <a:ext cx="4075874" cy="3063081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Commodore Matthew Perry, 1853</a:t>
            </a:r>
          </a:p>
          <a:p>
            <a:r>
              <a:rPr lang="en-US" dirty="0" smtClean="0"/>
              <a:t>Demands Japan open its ports under threat of assault by U.S. warships.</a:t>
            </a:r>
          </a:p>
          <a:p>
            <a:r>
              <a:rPr lang="en-US" dirty="0" smtClean="0"/>
              <a:t>Gives the Japanese 6 months to respond to his ultimatum.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5334000"/>
            <a:ext cx="2082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Tokugawa Shogun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Treaty of Kanagawa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First treaty Japan ever signed with a Western nation.</a:t>
            </a:r>
          </a:p>
          <a:p>
            <a:r>
              <a:rPr lang="en-US" dirty="0" smtClean="0"/>
              <a:t>Meiji Period (1868-1912) Japan  westernized &amp; industrializes.</a:t>
            </a:r>
          </a:p>
          <a:p>
            <a:r>
              <a:rPr lang="en-US" dirty="0" smtClean="0"/>
              <a:t>Western constitution</a:t>
            </a:r>
            <a:endParaRPr lang="en-US" dirty="0"/>
          </a:p>
        </p:txBody>
      </p:sp>
      <p:pic>
        <p:nvPicPr>
          <p:cNvPr id="5" name="Content Placeholder 4" descr="Treaty of Kanagaw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95800" y="1828800"/>
            <a:ext cx="4267191" cy="320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 expands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Japan began to compete with western nations for territory &amp; influence in Asia.</a:t>
            </a:r>
          </a:p>
          <a:p>
            <a:r>
              <a:rPr lang="en-US" dirty="0" smtClean="0"/>
              <a:t>War with China 1894-1895</a:t>
            </a:r>
          </a:p>
          <a:p>
            <a:r>
              <a:rPr lang="en-US" dirty="0" smtClean="0"/>
              <a:t>War with Russia 1905-1905</a:t>
            </a:r>
            <a:endParaRPr lang="en-US" dirty="0"/>
          </a:p>
        </p:txBody>
      </p:sp>
      <p:pic>
        <p:nvPicPr>
          <p:cNvPr id="5" name="Content Placeholder 4" descr="Asia Map 1900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33579" y="1371600"/>
            <a:ext cx="5071910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 in SE 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Independent: Siam (Thailand)</a:t>
            </a:r>
          </a:p>
          <a:p>
            <a:r>
              <a:rPr lang="en-US" dirty="0" smtClean="0"/>
              <a:t>Dutch: DEI (Indonesia)</a:t>
            </a:r>
          </a:p>
          <a:p>
            <a:r>
              <a:rPr lang="en-US" dirty="0" smtClean="0"/>
              <a:t>France: Indochina (Vietnam, Laos, Cambodia)</a:t>
            </a:r>
          </a:p>
          <a:p>
            <a:r>
              <a:rPr lang="en-US" dirty="0" smtClean="0"/>
              <a:t>British: Ceylon (Sri Lanka), Burma</a:t>
            </a:r>
          </a:p>
          <a:p>
            <a:r>
              <a:rPr lang="en-US" dirty="0" smtClean="0"/>
              <a:t>(See map page 506)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 in Africa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were the three major African civilizations before 1500?</a:t>
            </a:r>
          </a:p>
          <a:p>
            <a:pPr lvl="1"/>
            <a:r>
              <a:rPr lang="en-US" dirty="0" smtClean="0"/>
              <a:t>Mali</a:t>
            </a:r>
          </a:p>
          <a:p>
            <a:pPr lvl="1"/>
            <a:r>
              <a:rPr lang="en-US" dirty="0" smtClean="0"/>
              <a:t>Songhai</a:t>
            </a:r>
          </a:p>
          <a:p>
            <a:pPr lvl="1"/>
            <a:r>
              <a:rPr lang="en-US" dirty="0" smtClean="0"/>
              <a:t>Ghana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Was imperialism good or bad?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countries with power?</a:t>
            </a:r>
          </a:p>
          <a:p>
            <a:r>
              <a:rPr lang="en-US" dirty="0" smtClean="0"/>
              <a:t>For the countries being dominated?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 in 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trading partners to subjects</a:t>
            </a:r>
          </a:p>
          <a:p>
            <a:r>
              <a:rPr lang="en-US" dirty="0" smtClean="0"/>
              <a:t>A mixture of exploitation and humanitarian impulse</a:t>
            </a:r>
          </a:p>
          <a:p>
            <a:pPr lvl="1"/>
            <a:r>
              <a:rPr lang="en-US" dirty="0" smtClean="0"/>
              <a:t>Slave trade</a:t>
            </a:r>
          </a:p>
          <a:p>
            <a:pPr lvl="1"/>
            <a:r>
              <a:rPr lang="en-US" dirty="0" smtClean="0"/>
              <a:t>Christian missions</a:t>
            </a:r>
            <a:endParaRPr lang="en-US" dirty="0"/>
          </a:p>
        </p:txBody>
      </p:sp>
      <p:pic>
        <p:nvPicPr>
          <p:cNvPr id="4" name="Picture 3" descr="Africa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7600" y="4114800"/>
            <a:ext cx="4038600" cy="1970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European country began the slave trade by taking Africans to Europe?</a:t>
            </a:r>
          </a:p>
          <a:p>
            <a:pPr lvl="1"/>
            <a:r>
              <a:rPr lang="en-US" dirty="0" smtClean="0"/>
              <a:t>Portugal </a:t>
            </a:r>
            <a:endParaRPr lang="en-US" dirty="0"/>
          </a:p>
        </p:txBody>
      </p:sp>
      <p:pic>
        <p:nvPicPr>
          <p:cNvPr id="4" name="Picture 3" descr="Iberian_Peninsula_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2895600"/>
            <a:ext cx="4570198" cy="3479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and where were slaves first used on a large scale?</a:t>
            </a:r>
          </a:p>
          <a:p>
            <a:pPr lvl="1"/>
            <a:r>
              <a:rPr lang="en-US" dirty="0" smtClean="0"/>
              <a:t>After Spaniards arrived in Latin America</a:t>
            </a:r>
          </a:p>
          <a:p>
            <a:pPr lvl="1"/>
            <a:r>
              <a:rPr lang="en-US" dirty="0" smtClean="0"/>
              <a:t>Slaves were initially Indians.</a:t>
            </a:r>
          </a:p>
          <a:p>
            <a:pPr lvl="1"/>
            <a:r>
              <a:rPr lang="en-US" dirty="0" smtClean="0"/>
              <a:t>Then black slaves from Africa</a:t>
            </a:r>
          </a:p>
          <a:p>
            <a:pPr lvl="1"/>
            <a:r>
              <a:rPr lang="en-US" dirty="0" smtClean="0"/>
              <a:t>Became common in the New World</a:t>
            </a:r>
          </a:p>
          <a:p>
            <a:pPr lvl="1"/>
            <a:r>
              <a:rPr lang="en-US" dirty="0" smtClean="0"/>
              <a:t>Traders from many nations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Slave Trade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trading between 1700-1850 (80%)</a:t>
            </a:r>
          </a:p>
          <a:p>
            <a:r>
              <a:rPr lang="en-US" dirty="0" smtClean="0"/>
              <a:t>9.5 million African slaves </a:t>
            </a:r>
          </a:p>
          <a:p>
            <a:r>
              <a:rPr lang="en-US" dirty="0" smtClean="0"/>
              <a:t>Most from west Africa</a:t>
            </a:r>
          </a:p>
          <a:p>
            <a:r>
              <a:rPr lang="en-US" dirty="0" smtClean="0"/>
              <a:t>Captured by enemy tribes &amp; sold to traders</a:t>
            </a:r>
          </a:p>
          <a:p>
            <a:r>
              <a:rPr lang="en-US" dirty="0" smtClean="0"/>
              <a:t>Sold to pay tribute</a:t>
            </a:r>
          </a:p>
          <a:p>
            <a:r>
              <a:rPr lang="en-US" dirty="0" smtClean="0"/>
              <a:t>Slave raids on villages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Slave Trade</a:t>
            </a:r>
            <a:endParaRPr lang="en-US" dirty="0"/>
          </a:p>
        </p:txBody>
      </p:sp>
      <p:pic>
        <p:nvPicPr>
          <p:cNvPr id="4" name="Content Placeholder 3" descr="slave_ship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71452"/>
            <a:ext cx="3657600" cy="3583459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Triangular Trade</a:t>
            </a:r>
          </a:p>
          <a:p>
            <a:pPr lvl="1"/>
            <a:r>
              <a:rPr lang="en-US" dirty="0" smtClean="0"/>
              <a:t>Molasses, Rum, Slaves</a:t>
            </a:r>
          </a:p>
          <a:p>
            <a:pPr lvl="1"/>
            <a:r>
              <a:rPr lang="en-US" dirty="0" smtClean="0"/>
              <a:t>Branded</a:t>
            </a:r>
          </a:p>
          <a:p>
            <a:pPr lvl="1"/>
            <a:r>
              <a:rPr lang="en-US" dirty="0" smtClean="0"/>
              <a:t>¼ to ½  survived the voyage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riangulartra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7534" y="500888"/>
            <a:ext cx="8335466" cy="5823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David Livingstone – African interior</a:t>
            </a:r>
          </a:p>
          <a:p>
            <a:pPr lvl="1"/>
            <a:r>
              <a:rPr lang="en-US" dirty="0" smtClean="0"/>
              <a:t>Preached the gospel</a:t>
            </a:r>
          </a:p>
          <a:p>
            <a:pPr lvl="1"/>
            <a:r>
              <a:rPr lang="en-US" dirty="0" smtClean="0"/>
              <a:t>Explored Africa’s interior</a:t>
            </a:r>
          </a:p>
          <a:p>
            <a:pPr lvl="1"/>
            <a:r>
              <a:rPr lang="en-US" dirty="0" smtClean="0"/>
              <a:t>Wanted to end the slave trade</a:t>
            </a:r>
          </a:p>
          <a:p>
            <a:pPr lvl="1"/>
            <a:r>
              <a:rPr lang="en-US" dirty="0" smtClean="0"/>
              <a:t>Inspired many others to go to Africa as missionaries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Mary </a:t>
            </a:r>
            <a:r>
              <a:rPr lang="en-US" dirty="0" err="1" smtClean="0"/>
              <a:t>Slessor</a:t>
            </a:r>
            <a:endParaRPr lang="en-US" dirty="0" smtClean="0"/>
          </a:p>
          <a:p>
            <a:pPr lvl="1"/>
            <a:r>
              <a:rPr lang="en-US" dirty="0" err="1" smtClean="0"/>
              <a:t>Calabar</a:t>
            </a:r>
            <a:r>
              <a:rPr lang="en-US" dirty="0" smtClean="0"/>
              <a:t>, </a:t>
            </a:r>
            <a:r>
              <a:rPr lang="en-US" smtClean="0"/>
              <a:t>West Africa</a:t>
            </a:r>
            <a:endParaRPr lang="en-US" dirty="0" smtClean="0"/>
          </a:p>
          <a:p>
            <a:pPr lvl="1"/>
            <a:r>
              <a:rPr lang="en-US" dirty="0" smtClean="0"/>
              <a:t>Spread the gospel</a:t>
            </a:r>
          </a:p>
          <a:p>
            <a:pPr lvl="1"/>
            <a:r>
              <a:rPr lang="en-US" dirty="0" smtClean="0"/>
              <a:t>Helped stopped the custom of killing newborn twins</a:t>
            </a:r>
          </a:p>
          <a:p>
            <a:pPr lvl="1"/>
            <a:r>
              <a:rPr lang="en-US" dirty="0" smtClean="0"/>
              <a:t>Took the Gospel message to cannibal villages</a:t>
            </a:r>
          </a:p>
          <a:p>
            <a:pPr lvl="1"/>
            <a:r>
              <a:rPr lang="en-US" dirty="0" smtClean="0"/>
              <a:t>Thirty-nine years of service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81600" cy="3349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 descr="David Livingsto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00225"/>
            <a:ext cx="3488121" cy="5057775"/>
          </a:xfrm>
        </p:spPr>
      </p:pic>
      <p:pic>
        <p:nvPicPr>
          <p:cNvPr id="5" name="Picture 4" descr="mary-slessor-with-childr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2133600"/>
            <a:ext cx="4215384" cy="26517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1447800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David Livingstone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029200" y="5181600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Mary </a:t>
            </a:r>
            <a:r>
              <a:rPr lang="en-US" dirty="0" err="1" smtClean="0"/>
              <a:t>Slessor</a:t>
            </a:r>
            <a:r>
              <a:rPr lang="en-US" dirty="0" smtClean="0"/>
              <a:t> with children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 in 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Between 1880 and 1914, European powers raced for African territory.</a:t>
            </a:r>
          </a:p>
          <a:p>
            <a:r>
              <a:rPr lang="en-US" dirty="0" smtClean="0"/>
              <a:t>By the beginning of WWII in 1914, only Ethiopia and Liberia remained independent.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Extension of European Culture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British Dominion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Britain – Suez Canal</a:t>
            </a:r>
          </a:p>
          <a:p>
            <a:r>
              <a:rPr lang="en-US" dirty="0" smtClean="0"/>
              <a:t>Took control of Egypt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suez canal 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0"/>
            <a:ext cx="3429000" cy="3781514"/>
          </a:xfrm>
          <a:prstGeom prst="rect">
            <a:avLst/>
          </a:prstGeom>
        </p:spPr>
      </p:pic>
      <p:pic>
        <p:nvPicPr>
          <p:cNvPr id="5" name="Picture 4" descr="suez canal ph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3429000"/>
            <a:ext cx="5810250" cy="3171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 in 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Cecil John Rhodes – “the empire builder”</a:t>
            </a:r>
          </a:p>
          <a:p>
            <a:r>
              <a:rPr lang="en-US" dirty="0" smtClean="0"/>
              <a:t>Advanced British interests in Africa</a:t>
            </a:r>
          </a:p>
          <a:p>
            <a:r>
              <a:rPr lang="en-US" dirty="0" smtClean="0"/>
              <a:t>Wanted British control of Africa from “Cape to Cairo”</a:t>
            </a:r>
          </a:p>
          <a:p>
            <a:pPr lvl="1"/>
            <a:r>
              <a:rPr lang="en-US" dirty="0" smtClean="0"/>
              <a:t>Rhodesia (today Zambia &amp; Zimbabwe)</a:t>
            </a:r>
          </a:p>
          <a:p>
            <a:pPr lvl="1"/>
            <a:r>
              <a:rPr lang="en-US" dirty="0" smtClean="0"/>
              <a:t>Rhodes Scholarship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 in 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France – controlled northern and much of western Africa</a:t>
            </a:r>
          </a:p>
          <a:p>
            <a:r>
              <a:rPr lang="en-US" dirty="0" smtClean="0"/>
              <a:t>French Foreign Legion </a:t>
            </a:r>
            <a:endParaRPr lang="en-US" dirty="0"/>
          </a:p>
        </p:txBody>
      </p:sp>
      <p:pic>
        <p:nvPicPr>
          <p:cNvPr id="4" name="Picture 3" descr="French Foreign Leg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3222336"/>
            <a:ext cx="4972050" cy="34737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 in 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Belgium – Congo, Central Africa</a:t>
            </a:r>
          </a:p>
          <a:p>
            <a:r>
              <a:rPr lang="en-US" dirty="0" smtClean="0"/>
              <a:t>Germany – German East Africa (Tanzania)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Imperialism in the Balkans &amp; Middle East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Decline of Ottoman Empire</a:t>
            </a:r>
          </a:p>
          <a:p>
            <a:r>
              <a:rPr lang="en-US" dirty="0" smtClean="0"/>
              <a:t>Russia – control straits from Black Sea to Mediterranean </a:t>
            </a:r>
            <a:endParaRPr lang="en-US" dirty="0"/>
          </a:p>
        </p:txBody>
      </p:sp>
      <p:pic>
        <p:nvPicPr>
          <p:cNvPr id="4" name="Picture 3" descr="Bosporus_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3200400"/>
            <a:ext cx="5715000" cy="349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Imperialism in the Balkans &amp; Middle East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Crimean War 1854-1856 </a:t>
            </a:r>
          </a:p>
          <a:p>
            <a:r>
              <a:rPr lang="en-US" dirty="0" smtClean="0"/>
              <a:t>Russia – Afghanistan &amp; Persia to Persian Gulf</a:t>
            </a:r>
          </a:p>
          <a:p>
            <a:r>
              <a:rPr lang="en-US" dirty="0" smtClean="0"/>
              <a:t>British intervene.</a:t>
            </a:r>
          </a:p>
          <a:p>
            <a:r>
              <a:rPr lang="en-US" dirty="0" smtClean="0"/>
              <a:t>Anglo-Russian Entente 1907 -- Divided Persia into 3 zones, British influence remained in Afghanistan.</a:t>
            </a:r>
          </a:p>
          <a:p>
            <a:r>
              <a:rPr lang="en-US" dirty="0" smtClean="0"/>
              <a:t>Russia – Manchuria (lost in </a:t>
            </a:r>
            <a:r>
              <a:rPr lang="en-US" dirty="0" smtClean="0"/>
              <a:t>Russo-Japanese </a:t>
            </a:r>
            <a:r>
              <a:rPr lang="en-US" dirty="0" smtClean="0"/>
              <a:t>War 1905)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 Bad or Good?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Exploitation</a:t>
            </a:r>
          </a:p>
          <a:p>
            <a:r>
              <a:rPr lang="en-US" dirty="0" smtClean="0"/>
              <a:t>Greed</a:t>
            </a:r>
          </a:p>
          <a:p>
            <a:r>
              <a:rPr lang="en-US" dirty="0" smtClean="0"/>
              <a:t>Abused peoples</a:t>
            </a:r>
          </a:p>
          <a:p>
            <a:r>
              <a:rPr lang="en-US" dirty="0" smtClean="0"/>
              <a:t>Divided people groups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Produced strife</a:t>
            </a:r>
          </a:p>
          <a:p>
            <a:r>
              <a:rPr lang="en-US" dirty="0" smtClean="0"/>
              <a:t>Looked down on native cultures</a:t>
            </a:r>
          </a:p>
          <a:p>
            <a:r>
              <a:rPr lang="en-US" dirty="0" smtClean="0"/>
              <a:t>Created resentment toward western nations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 Bad or Good?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Road and railroads</a:t>
            </a:r>
          </a:p>
          <a:p>
            <a:r>
              <a:rPr lang="en-US" dirty="0" smtClean="0"/>
              <a:t>Democratic government systems</a:t>
            </a:r>
          </a:p>
          <a:p>
            <a:r>
              <a:rPr lang="en-US" dirty="0" smtClean="0"/>
              <a:t>Civil order</a:t>
            </a:r>
          </a:p>
          <a:p>
            <a:r>
              <a:rPr lang="en-US" dirty="0" smtClean="0"/>
              <a:t>Attitudes of social and political equality</a:t>
            </a:r>
          </a:p>
          <a:p>
            <a:r>
              <a:rPr lang="en-US" dirty="0" smtClean="0"/>
              <a:t>Schools and colleges</a:t>
            </a:r>
          </a:p>
          <a:p>
            <a:r>
              <a:rPr lang="en-US" dirty="0" smtClean="0"/>
              <a:t>Orphanages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Hospitals, medical clinics</a:t>
            </a:r>
          </a:p>
          <a:p>
            <a:r>
              <a:rPr lang="en-US" dirty="0" smtClean="0"/>
              <a:t>Modernization</a:t>
            </a:r>
          </a:p>
          <a:p>
            <a:r>
              <a:rPr lang="en-US" dirty="0" smtClean="0"/>
              <a:t>Human rights</a:t>
            </a:r>
          </a:p>
          <a:p>
            <a:r>
              <a:rPr lang="en-US" dirty="0" smtClean="0"/>
              <a:t>Missionary efforts</a:t>
            </a:r>
          </a:p>
          <a:p>
            <a:r>
              <a:rPr lang="en-US" dirty="0" smtClean="0"/>
              <a:t>Written languages</a:t>
            </a:r>
          </a:p>
          <a:p>
            <a:r>
              <a:rPr lang="en-US" dirty="0" smtClean="0"/>
              <a:t>Bible translation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Emigrant – departure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Immigrant – arrival</a:t>
            </a:r>
            <a:endParaRPr lang="en-US" sz="4400" dirty="0"/>
          </a:p>
        </p:txBody>
      </p:sp>
      <p:pic>
        <p:nvPicPr>
          <p:cNvPr id="5" name="Picture 4" descr="Immigrants to America Iris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3352800"/>
            <a:ext cx="4452235" cy="3019425"/>
          </a:xfrm>
          <a:prstGeom prst="rect">
            <a:avLst/>
          </a:prstGeom>
        </p:spPr>
      </p:pic>
      <p:pic>
        <p:nvPicPr>
          <p:cNvPr id="6" name="Picture 5" descr="emigrants-departing-for-the-wes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124200"/>
            <a:ext cx="4040909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U.S. expands westward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Louisiana Purchase 1803</a:t>
            </a:r>
          </a:p>
          <a:p>
            <a:pPr lvl="1"/>
            <a:r>
              <a:rPr lang="en-US" dirty="0" smtClean="0"/>
              <a:t>800,000 square miles west of the Miss. River.</a:t>
            </a:r>
          </a:p>
          <a:p>
            <a:pPr lvl="1"/>
            <a:r>
              <a:rPr lang="en-US" dirty="0" smtClean="0"/>
              <a:t>Almost doubled the size of the U.S.</a:t>
            </a:r>
            <a:endParaRPr lang="en-US" dirty="0"/>
          </a:p>
        </p:txBody>
      </p:sp>
      <p:pic>
        <p:nvPicPr>
          <p:cNvPr id="4" name="Picture 3" descr="Louisiana purchase 18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3733800"/>
            <a:ext cx="4419600" cy="2780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U.S. expands westward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Southwestern U.S.</a:t>
            </a:r>
          </a:p>
          <a:p>
            <a:pPr lvl="1"/>
            <a:r>
              <a:rPr lang="en-US" dirty="0" smtClean="0"/>
              <a:t>Mexican-American War 1846-1848</a:t>
            </a:r>
          </a:p>
          <a:p>
            <a:pPr lvl="1"/>
            <a:r>
              <a:rPr lang="en-US" dirty="0" smtClean="0"/>
              <a:t>Gold in California 1849</a:t>
            </a:r>
          </a:p>
          <a:p>
            <a:pPr lvl="1"/>
            <a:r>
              <a:rPr lang="en-US" dirty="0" smtClean="0"/>
              <a:t>Alaska purchased 1867</a:t>
            </a:r>
          </a:p>
          <a:p>
            <a:pPr lvl="1"/>
            <a:r>
              <a:rPr lang="en-US" dirty="0" smtClean="0"/>
              <a:t>Hawaii, Cuba, Puerto Rico, Philippines (conquest)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984</TotalTime>
  <Words>1730</Words>
  <Application>Microsoft Office PowerPoint</Application>
  <PresentationFormat>On-screen Show (4:3)</PresentationFormat>
  <Paragraphs>274</Paragraphs>
  <Slides>67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68" baseType="lpstr">
      <vt:lpstr>Technic</vt:lpstr>
      <vt:lpstr>Chapter 19</vt:lpstr>
      <vt:lpstr>What is imperialism?</vt:lpstr>
      <vt:lpstr>Slide 3</vt:lpstr>
      <vt:lpstr>Why might a country want to exercise power over another?</vt:lpstr>
      <vt:lpstr>Was imperialism good or bad? </vt:lpstr>
      <vt:lpstr>Extension of European Culture</vt:lpstr>
      <vt:lpstr>Slide 7</vt:lpstr>
      <vt:lpstr>U.S. expands westward</vt:lpstr>
      <vt:lpstr>U.S. expands westward</vt:lpstr>
      <vt:lpstr>Slide 10</vt:lpstr>
      <vt:lpstr>Another kind of expansion</vt:lpstr>
      <vt:lpstr>Sectional Differences</vt:lpstr>
      <vt:lpstr>Industrial Expansion</vt:lpstr>
      <vt:lpstr>Isolation in Foreign Affairs</vt:lpstr>
      <vt:lpstr>Isolation to Imperialism (U.S.)</vt:lpstr>
      <vt:lpstr>Isolation to Imperialism (U.S.)</vt:lpstr>
      <vt:lpstr>British Colonies granted independence</vt:lpstr>
      <vt:lpstr>British Colonies granted independence</vt:lpstr>
      <vt:lpstr>British Colonies granted independence</vt:lpstr>
      <vt:lpstr>British Colonies granted independence</vt:lpstr>
      <vt:lpstr>British Colonies granted independence</vt:lpstr>
      <vt:lpstr>Latin American independence</vt:lpstr>
      <vt:lpstr>Latin American independence</vt:lpstr>
      <vt:lpstr>Latin American independence</vt:lpstr>
      <vt:lpstr>Latin American independence</vt:lpstr>
      <vt:lpstr>Latin American independence</vt:lpstr>
      <vt:lpstr>Pattern of independence in Latin America</vt:lpstr>
      <vt:lpstr>Obstacles to self-government in Latin America</vt:lpstr>
      <vt:lpstr>Obstacles to self-government in Latin America</vt:lpstr>
      <vt:lpstr>Extension of European Power</vt:lpstr>
      <vt:lpstr>Slide 31</vt:lpstr>
      <vt:lpstr>What is imperialism?</vt:lpstr>
      <vt:lpstr>Slide 33</vt:lpstr>
      <vt:lpstr>Four Reasons for Imperialism</vt:lpstr>
      <vt:lpstr>Imperialism in Asia</vt:lpstr>
      <vt:lpstr>India</vt:lpstr>
      <vt:lpstr>India</vt:lpstr>
      <vt:lpstr>William Carey – Father of Modern Missions</vt:lpstr>
      <vt:lpstr>Some Benefits of British Colonialism in India</vt:lpstr>
      <vt:lpstr>Imperialism in China</vt:lpstr>
      <vt:lpstr>Imperialism in China</vt:lpstr>
      <vt:lpstr>Imperialism in China</vt:lpstr>
      <vt:lpstr>Imperialism in China</vt:lpstr>
      <vt:lpstr>Imperialism in Japan</vt:lpstr>
      <vt:lpstr>Treaty of Kanagawa</vt:lpstr>
      <vt:lpstr>Japan expands</vt:lpstr>
      <vt:lpstr>Imperialism in SE Asia</vt:lpstr>
      <vt:lpstr>Imperialism in Africa</vt:lpstr>
      <vt:lpstr>Slide 49</vt:lpstr>
      <vt:lpstr>Imperialism in Africa</vt:lpstr>
      <vt:lpstr>Slide 51</vt:lpstr>
      <vt:lpstr>Slide 52</vt:lpstr>
      <vt:lpstr>Slave Trade</vt:lpstr>
      <vt:lpstr>Slave Trade</vt:lpstr>
      <vt:lpstr>Slide 55</vt:lpstr>
      <vt:lpstr>Missions</vt:lpstr>
      <vt:lpstr>Missions</vt:lpstr>
      <vt:lpstr>Slide 58</vt:lpstr>
      <vt:lpstr>Imperialism in Africa</vt:lpstr>
      <vt:lpstr>British Dominion</vt:lpstr>
      <vt:lpstr>Imperialism in Africa</vt:lpstr>
      <vt:lpstr>Imperialism in Africa</vt:lpstr>
      <vt:lpstr>Imperialism in Africa</vt:lpstr>
      <vt:lpstr>Imperialism in the Balkans &amp; Middle East</vt:lpstr>
      <vt:lpstr>Imperialism in the Balkans &amp; Middle East</vt:lpstr>
      <vt:lpstr>Imperialism Bad or Good?</vt:lpstr>
      <vt:lpstr>Imperialism Bad or Good?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19</dc:title>
  <dc:creator>Cotton Blossom</dc:creator>
  <cp:lastModifiedBy>Cotton Blossom</cp:lastModifiedBy>
  <cp:revision>74</cp:revision>
  <dcterms:created xsi:type="dcterms:W3CDTF">2011-03-27T20:14:49Z</dcterms:created>
  <dcterms:modified xsi:type="dcterms:W3CDTF">2012-02-24T02:22:23Z</dcterms:modified>
</cp:coreProperties>
</file>